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4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6CC291-67A2-4B87-B91E-EEAC0A9B7F2E}" v="75" dt="2025-05-08T08:23:56.7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74" d="100"/>
          <a:sy n="74" d="100"/>
        </p:scale>
        <p:origin x="1042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6909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487738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177890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064124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018586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7565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98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30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9675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855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9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9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32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052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30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976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noProof="0" smtClean="0"/>
              <a:t>6/30/2025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39369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3068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757" y="2177591"/>
            <a:ext cx="6952429" cy="3063711"/>
          </a:xfrm>
          <a:prstGeom prst="rect">
            <a:avLst/>
          </a:prstGeom>
        </p:spPr>
        <p:txBody>
          <a:bodyPr lIns="0" rIns="180000">
            <a:normAutofit fontScale="90000"/>
          </a:bodyPr>
          <a:lstStyle/>
          <a:p>
            <a:r>
              <a:rPr lang="en-US" sz="7200" b="1" dirty="0">
                <a:solidFill>
                  <a:schemeClr val="tx1"/>
                </a:solidFill>
              </a:rPr>
              <a:t>Bright coffee shop analysis </a:t>
            </a:r>
            <a:br>
              <a:rPr lang="en-US" sz="7200" b="1" dirty="0">
                <a:solidFill>
                  <a:schemeClr val="tx1"/>
                </a:solidFill>
              </a:rPr>
            </a:b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4157" y="2293506"/>
            <a:ext cx="3331896" cy="2118588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GB" sz="2800" b="1" dirty="0">
                <a:effectLst/>
              </a:rPr>
              <a:t>Brewing Connections, One Cup at a Time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C49409D-0B56-7C2A-E31A-03372D3F5E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55F7B8D-322B-97C9-1FE6-73D699CCE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sign&#10;&#10;AI-generated content may be incorrect.">
            <a:extLst>
              <a:ext uri="{FF2B5EF4-FFF2-40B4-BE49-F238E27FC236}">
                <a16:creationId xmlns:a16="http://schemas.microsoft.com/office/drawing/2014/main" id="{10373F12-C5C0-75E6-F0C6-C7EFAA7BB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0" y="1461349"/>
            <a:ext cx="6348411" cy="3809047"/>
          </a:xfrm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  <a:scene3d>
            <a:camera prst="orthographicFront">
              <a:rot lat="600000" lon="600000" rev="60000"/>
            </a:camera>
            <a:lightRig rig="threePt" dir="t"/>
          </a:scene3d>
          <a:sp3d>
            <a:bevelT prst="relaxedInset"/>
            <a:bevelB prst="angle"/>
          </a:sp3d>
        </p:spPr>
      </p:pic>
      <p:pic>
        <p:nvPicPr>
          <p:cNvPr id="7" name="Picture 6" descr="A cup of coffee on a saucer with coffee beans&#10;&#10;AI-generated content may be incorrect.">
            <a:extLst>
              <a:ext uri="{FF2B5EF4-FFF2-40B4-BE49-F238E27FC236}">
                <a16:creationId xmlns:a16="http://schemas.microsoft.com/office/drawing/2014/main" id="{1571A437-62FE-9593-36C6-E11322F8E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7811" y="4985650"/>
            <a:ext cx="2912803" cy="1938338"/>
          </a:xfrm>
          <a:prstGeom prst="rect">
            <a:avLst/>
          </a:prstGeom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  <a:scene3d>
            <a:camera prst="orthographicFront">
              <a:rot lat="600000" lon="600000" rev="60000"/>
            </a:camera>
            <a:lightRig rig="threePt" dir="t"/>
          </a:scene3d>
          <a:sp3d>
            <a:bevelT prst="relaxedInset"/>
            <a:bevelB prst="angle"/>
          </a:sp3d>
        </p:spPr>
      </p:pic>
      <p:pic>
        <p:nvPicPr>
          <p:cNvPr id="9" name="Picture 8" descr="A cup of coffee with a heart in the foam&#10;&#10;AI-generated content may be incorrect.">
            <a:extLst>
              <a:ext uri="{FF2B5EF4-FFF2-40B4-BE49-F238E27FC236}">
                <a16:creationId xmlns:a16="http://schemas.microsoft.com/office/drawing/2014/main" id="{04F50A54-E8B2-AB14-9CDE-A010362AA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819400" cy="2819400"/>
          </a:xfrm>
          <a:prstGeom prst="rect">
            <a:avLst/>
          </a:prstGeom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  <a:scene3d>
            <a:camera prst="orthographicFront">
              <a:rot lat="600000" lon="600000" rev="60000"/>
            </a:camera>
            <a:lightRig rig="threePt" dir="t"/>
          </a:scene3d>
          <a:sp3d>
            <a:bevelT prst="relaxedInset"/>
            <a:bevelB prst="angle"/>
          </a:sp3d>
        </p:spPr>
      </p:pic>
    </p:spTree>
    <p:extLst>
      <p:ext uri="{BB962C8B-B14F-4D97-AF65-F5344CB8AC3E}">
        <p14:creationId xmlns:p14="http://schemas.microsoft.com/office/powerpoint/2010/main" val="125119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A99B1-E1F3-5D03-D2D9-361AFF34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462" y="491153"/>
            <a:ext cx="7469171" cy="649491"/>
          </a:xfrm>
        </p:spPr>
        <p:txBody>
          <a:bodyPr>
            <a:normAutofit fontScale="90000"/>
          </a:bodyPr>
          <a:lstStyle/>
          <a:p>
            <a:r>
              <a:rPr lang="en-GB" sz="4000" b="1" dirty="0">
                <a:solidFill>
                  <a:schemeClr val="accent1"/>
                </a:solidFill>
                <a:latin typeface="Aptos Narrow" panose="020B0004020202020204" pitchFamily="34" charset="0"/>
              </a:rPr>
              <a:t>BRIGHT COFFEE ANALYSIS SYNOPSIS</a:t>
            </a:r>
            <a:endParaRPr lang="en-ZA" sz="4000" b="1" dirty="0">
              <a:solidFill>
                <a:schemeClr val="accent1"/>
              </a:solidFill>
              <a:latin typeface="Aptos Narrow" panose="020B0004020202020204" pitchFamily="34" charset="0"/>
            </a:endParaRPr>
          </a:p>
        </p:txBody>
      </p:sp>
      <p:pic>
        <p:nvPicPr>
          <p:cNvPr id="5" name="Content Placeholder 4" descr="A cup of coffee and coffee beans&#10;&#10;AI-generated content may be incorrect.">
            <a:extLst>
              <a:ext uri="{FF2B5EF4-FFF2-40B4-BE49-F238E27FC236}">
                <a16:creationId xmlns:a16="http://schemas.microsoft.com/office/drawing/2014/main" id="{ABF599B4-E952-FB75-0E00-52FF0BFB3B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33" y="4703975"/>
            <a:ext cx="2208479" cy="1129435"/>
          </a:xfrm>
          <a:effectLst>
            <a:glow rad="63500">
              <a:schemeClr val="accent2">
                <a:satMod val="175000"/>
                <a:alpha val="40000"/>
              </a:schemeClr>
            </a:glow>
            <a:reflection blurRad="6350" stA="50000" endA="300" endPos="55000" dir="5400000" sy="-100000" algn="bl" rotWithShape="0"/>
            <a:softEdge rad="31750"/>
          </a:effectLst>
          <a:scene3d>
            <a:camera prst="orthographicFront"/>
            <a:lightRig rig="threePt" dir="t"/>
          </a:scene3d>
          <a:sp3d contourW="12700">
            <a:bevelT w="139700" h="139700" prst="divot"/>
            <a:bevelB prst="relaxedInset"/>
            <a:contourClr>
              <a:schemeClr val="accent1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7002C2-61FB-9BB5-93C1-A089F2749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8257" y="1"/>
            <a:ext cx="2383743" cy="2036190"/>
          </a:xfrm>
          <a:prstGeom prst="rect">
            <a:avLst/>
          </a:prstGeom>
          <a:effectLst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1932F4-54E8-716F-73C6-F42B95EB8889}"/>
              </a:ext>
            </a:extLst>
          </p:cNvPr>
          <p:cNvSpPr>
            <a:spLocks noChangeAspect="1"/>
          </p:cNvSpPr>
          <p:nvPr/>
        </p:nvSpPr>
        <p:spPr>
          <a:xfrm>
            <a:off x="2454112" y="1667078"/>
            <a:ext cx="7123521" cy="4363642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127000"/>
          </a:effectLst>
          <a:scene3d>
            <a:camera prst="perspectiveLeft"/>
            <a:lightRig rig="threePt" dir="t"/>
          </a:scene3d>
        </p:spPr>
        <p:style>
          <a:lnRef idx="2">
            <a:schemeClr val="accent2">
              <a:shade val="15000"/>
            </a:schemeClr>
          </a:lnRef>
          <a:fillRef idx="1002">
            <a:schemeClr val="dk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/>
                </a:solidFill>
                <a:latin typeface="Aptos Narrow" panose="020B0004020202020204" pitchFamily="34" charset="0"/>
              </a:rPr>
              <a:t>This is a three-store location coffee shop (Astoria, Hell’s Kitchen and Lower Manhattan)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/>
                </a:solidFill>
                <a:latin typeface="Aptos Narrow" panose="020B0004020202020204" pitchFamily="34" charset="0"/>
              </a:rPr>
              <a:t>This analysis is designed to help determine which products are top selling throughout the store location by means of the total revenues/sales, to help determine and improve the business.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/>
                </a:solidFill>
                <a:latin typeface="Aptos Narrow" panose="020B0004020202020204" pitchFamily="34" charset="0"/>
              </a:rPr>
              <a:t>This presentation will help with determine what needs to be done for the company to grow in revenue and improve the product performance. </a:t>
            </a:r>
            <a:endParaRPr lang="en-ZA" sz="16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355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A8DFC-C084-4B08-5544-E5DCC797F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699" y="585216"/>
            <a:ext cx="8207211" cy="998484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chemeClr val="accent1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Total transactions per location</a:t>
            </a:r>
            <a:br>
              <a:rPr lang="en-GB" b="1" dirty="0">
                <a:effectLst/>
              </a:rPr>
            </a:br>
            <a:r>
              <a:rPr lang="en-GB" sz="1600" b="1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This displays the number of transactions occurring at each store location over the months</a:t>
            </a:r>
            <a:endParaRPr lang="en-ZA" sz="16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A127FB4-632E-87D6-B25D-5DFAB3AB7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585" y="1840409"/>
            <a:ext cx="8315325" cy="4664467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4860BD7-1C56-3768-C6E3-15C2D856E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3431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B267-ECE4-C940-8F20-CE7AAE587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chemeClr val="accent1"/>
                </a:solidFill>
                <a:effectLst/>
                <a:latin typeface="Aptos Narrow" panose="020B0004020202020204" pitchFamily="34" charset="0"/>
              </a:rPr>
              <a:t>Total Revenue per Store location</a:t>
            </a:r>
            <a:br>
              <a:rPr lang="en-GB" sz="1600" b="1" dirty="0">
                <a:effectLst/>
                <a:latin typeface="Aptos Narrow" panose="020B0004020202020204" pitchFamily="34" charset="0"/>
              </a:rPr>
            </a:br>
            <a:r>
              <a:rPr lang="en-GB" sz="1600" b="1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This provides information on the total revenue generated by each store location.</a:t>
            </a:r>
            <a:endParaRPr lang="en-ZA" sz="16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2FFEDD-87FE-7F9A-1D9A-F9E9F0E49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717" y="1581149"/>
            <a:ext cx="9127407" cy="528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787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B4BC-CD17-9A35-749E-58E5145B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ZA" sz="4000" b="1" dirty="0">
                <a:solidFill>
                  <a:schemeClr val="accent1"/>
                </a:solidFill>
                <a:effectLst/>
                <a:latin typeface="Aptos Narrow" panose="020B0004020202020204" pitchFamily="34" charset="0"/>
              </a:rPr>
              <a:t>Top 10 Products</a:t>
            </a:r>
            <a:br>
              <a:rPr lang="en-ZA" sz="4000" dirty="0">
                <a:effectLst/>
                <a:latin typeface="Aptos Narrow" panose="020B0004020202020204" pitchFamily="34" charset="0"/>
              </a:rPr>
            </a:br>
            <a:r>
              <a:rPr lang="en-GB" sz="1600" b="1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This shows the top 10 products purchased, ranked by quantity sold.</a:t>
            </a:r>
            <a:endParaRPr lang="en-ZA" sz="16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BD7A21-932D-9AC5-262C-9C5B4823B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897" y="1612709"/>
            <a:ext cx="8212527" cy="501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19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ADFF-98AD-6FEC-825B-2C88EA10B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4547" y="389483"/>
            <a:ext cx="9850056" cy="1168924"/>
          </a:xfrm>
        </p:spPr>
        <p:txBody>
          <a:bodyPr>
            <a:normAutofit fontScale="90000"/>
          </a:bodyPr>
          <a:lstStyle/>
          <a:p>
            <a:r>
              <a:rPr lang="en-GB" sz="4400" b="1" dirty="0">
                <a:solidFill>
                  <a:schemeClr val="accent1"/>
                </a:solidFill>
                <a:effectLst/>
                <a:latin typeface="Aptos Narrow" panose="020B0004020202020204" pitchFamily="34" charset="0"/>
              </a:rPr>
              <a:t>Sales by Product Category &amp; </a:t>
            </a:r>
            <a:r>
              <a:rPr lang="en-GB" sz="4400" b="1" dirty="0">
                <a:solidFill>
                  <a:schemeClr val="accent1"/>
                </a:solidFill>
                <a:latin typeface="Aptos Narrow" panose="020B0004020202020204" pitchFamily="34" charset="0"/>
              </a:rPr>
              <a:t>peak hour sales</a:t>
            </a:r>
            <a:br>
              <a:rPr lang="en-GB" sz="4000" b="1" dirty="0">
                <a:effectLst/>
                <a:latin typeface="Aptos Narrow" panose="020B0004020202020204" pitchFamily="34" charset="0"/>
              </a:rPr>
            </a:br>
            <a:r>
              <a:rPr kumimoji="0" lang="en-GB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This shows the number of sales per product category, broken down by time buckets (morning, afternoon, evening, night) to analyse sales volume.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lang="en-GB" dirty="0">
                <a:effectLst/>
              </a:rPr>
            </a:br>
            <a:endParaRPr lang="en-Z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573F6E4-3DA2-4CFE-8686-42403A93A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273" y="1703916"/>
            <a:ext cx="8703102" cy="497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DB37A-6E21-150A-EBC3-77452D758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4350" y="433610"/>
            <a:ext cx="8911687" cy="1040792"/>
          </a:xfrm>
        </p:spPr>
        <p:txBody>
          <a:bodyPr>
            <a:normAutofit fontScale="90000"/>
          </a:bodyPr>
          <a:lstStyle/>
          <a:p>
            <a:r>
              <a:rPr lang="en-ZA" sz="4000" b="1" dirty="0">
                <a:solidFill>
                  <a:schemeClr val="accent1"/>
                </a:solidFill>
                <a:effectLst/>
                <a:latin typeface="Aptos Narrow" panose="020B0004020202020204" pitchFamily="34" charset="0"/>
              </a:rPr>
              <a:t>Worst selling products by Sales</a:t>
            </a:r>
            <a:br>
              <a:rPr lang="en-ZA" b="1" dirty="0">
                <a:effectLst/>
              </a:rPr>
            </a:br>
            <a:r>
              <a:rPr lang="en-GB" sz="1800" b="1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This displays the five products with the lowest sales volume, highlighting items that have been purchased the least.</a:t>
            </a:r>
            <a:endParaRPr lang="en-ZA" sz="18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1F9881-C665-24EC-5FEB-0BF3C7CA9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1500" y="1664902"/>
            <a:ext cx="7622125" cy="493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55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C1B64-3705-72EF-17D4-30546FDBF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119849"/>
          </a:xfrm>
        </p:spPr>
        <p:txBody>
          <a:bodyPr>
            <a:normAutofit fontScale="90000"/>
          </a:bodyPr>
          <a:lstStyle/>
          <a:p>
            <a:r>
              <a:rPr lang="en-ZA" sz="4400" b="1" dirty="0">
                <a:solidFill>
                  <a:schemeClr val="accent1"/>
                </a:solidFill>
                <a:effectLst/>
                <a:latin typeface="Aptos Narrow" panose="020B0004020202020204" pitchFamily="34" charset="0"/>
              </a:rPr>
              <a:t>Best Selling products by Sales</a:t>
            </a:r>
            <a:br>
              <a:rPr lang="en-ZA" b="1" dirty="0">
                <a:effectLst/>
              </a:rPr>
            </a:br>
            <a:r>
              <a:rPr lang="en-GB" sz="1800" b="1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This displays the five products with the highest sales volume, highlighting the top-selling items.</a:t>
            </a:r>
            <a:endParaRPr lang="en-ZA" sz="1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20F304-8FBA-ECEE-ED99-19E6B5679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969" y="1743959"/>
            <a:ext cx="7824247" cy="466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41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6BFA3-23D6-9741-010A-2ED0C1A8D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09"/>
            <a:ext cx="8911687" cy="1082143"/>
          </a:xfrm>
        </p:spPr>
        <p:txBody>
          <a:bodyPr>
            <a:normAutofit fontScale="90000"/>
          </a:bodyPr>
          <a:lstStyle/>
          <a:p>
            <a:r>
              <a:rPr lang="en-GB" sz="4000" b="1" dirty="0">
                <a:solidFill>
                  <a:schemeClr val="accent1"/>
                </a:solidFill>
                <a:latin typeface="Aptos Narrow" panose="020B0004020202020204" pitchFamily="34" charset="0"/>
              </a:rPr>
              <a:t>Total revenue by Month &amp; store Location</a:t>
            </a:r>
            <a:br>
              <a:rPr lang="en-GB" sz="4000" b="1" dirty="0">
                <a:solidFill>
                  <a:schemeClr val="accent1"/>
                </a:solidFill>
                <a:latin typeface="Aptos Narrow" panose="020B0004020202020204" pitchFamily="34" charset="0"/>
              </a:rPr>
            </a:br>
            <a:r>
              <a:rPr lang="en-GB" sz="1600" b="1" dirty="0">
                <a:solidFill>
                  <a:schemeClr val="bg1"/>
                </a:solidFill>
                <a:latin typeface="Aptos Narrow" panose="020B0004020202020204" pitchFamily="34" charset="0"/>
              </a:rPr>
              <a:t>This displays the total revenue generated each month, aggregated across all store locations to provide an overview of overall monthly performance.</a:t>
            </a:r>
            <a:endParaRPr lang="en-ZA" sz="1600" b="1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E619AF-09DC-F7BF-1C8D-7969D64F1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626275"/>
            <a:ext cx="7884575" cy="507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6599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105</TotalTime>
  <Words>265</Words>
  <Application>Microsoft Office PowerPoint</Application>
  <PresentationFormat>Widescreen</PresentationFormat>
  <Paragraphs>14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 Narrow</vt:lpstr>
      <vt:lpstr>Arial</vt:lpstr>
      <vt:lpstr>Arial Narrow</vt:lpstr>
      <vt:lpstr>Calibri</vt:lpstr>
      <vt:lpstr>Century Gothic</vt:lpstr>
      <vt:lpstr>Wingdings 3</vt:lpstr>
      <vt:lpstr>Wisp</vt:lpstr>
      <vt:lpstr>Bright coffee shop analysis  </vt:lpstr>
      <vt:lpstr>BRIGHT COFFEE ANALYSIS SYNOPSIS</vt:lpstr>
      <vt:lpstr>Total transactions per location This displays the number of transactions occurring at each store location over the months</vt:lpstr>
      <vt:lpstr>Total Revenue per Store location This provides information on the total revenue generated by each store location.</vt:lpstr>
      <vt:lpstr>Top 10 Products This shows the top 10 products purchased, ranked by quantity sold.</vt:lpstr>
      <vt:lpstr>Sales by Product Category &amp; peak hour sales This shows the number of sales per product category, broken down by time buckets (morning, afternoon, evening, night) to analyse sales volume.  </vt:lpstr>
      <vt:lpstr>Worst selling products by Sales This displays the five products with the lowest sales volume, highlighting items that have been purchased the least.</vt:lpstr>
      <vt:lpstr>Best Selling products by Sales This displays the five products with the highest sales volume, highlighting the top-selling items.</vt:lpstr>
      <vt:lpstr>Total revenue by Month &amp; store Location This displays the total revenue generated each month, aggregated across all store locations to provide an overview of overall monthly performance.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Thabile Khuzwayo</dc:creator>
  <cp:lastModifiedBy>Thabile Khuzwayo</cp:lastModifiedBy>
  <cp:revision>5</cp:revision>
  <dcterms:created xsi:type="dcterms:W3CDTF">2025-05-08T07:13:36Z</dcterms:created>
  <dcterms:modified xsi:type="dcterms:W3CDTF">2025-06-30T07:34:53Z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